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2" r:id="rId1"/>
  </p:sldMasterIdLst>
  <p:sldIdLst>
    <p:sldId id="256" r:id="rId2"/>
    <p:sldId id="258" r:id="rId3"/>
    <p:sldId id="257" r:id="rId4"/>
    <p:sldId id="259" r:id="rId5"/>
    <p:sldId id="261" r:id="rId6"/>
    <p:sldId id="262" r:id="rId7"/>
    <p:sldId id="269" r:id="rId8"/>
    <p:sldId id="272" r:id="rId9"/>
    <p:sldId id="276" r:id="rId10"/>
    <p:sldId id="265" r:id="rId1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10/15/2022</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141248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10/15/2022</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75707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10/15/2022</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6666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10/15/2022</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519319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10/15/2022</a:t>
            </a:fld>
            <a:endParaRPr lang="en-US" dirty="0"/>
          </a:p>
        </p:txBody>
      </p:sp>
    </p:spTree>
    <p:extLst>
      <p:ext uri="{BB962C8B-B14F-4D97-AF65-F5344CB8AC3E}">
        <p14:creationId xmlns:p14="http://schemas.microsoft.com/office/powerpoint/2010/main" val="358002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10/15/2022</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778363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10/15/2022</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956021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10/15/2022</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202436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10/15/2022</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97740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10/15/2022</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26517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10/15/2022</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6345473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10/15/2022</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6265216"/>
      </p:ext>
    </p:extLst>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61" r:id="rId5"/>
    <p:sldLayoutId id="2147483866" r:id="rId6"/>
    <p:sldLayoutId id="2147483862" r:id="rId7"/>
    <p:sldLayoutId id="2147483863" r:id="rId8"/>
    <p:sldLayoutId id="2147483864" r:id="rId9"/>
    <p:sldLayoutId id="2147483865" r:id="rId10"/>
    <p:sldLayoutId id="2147483867"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63"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64" name="Picture 3" descr="3D white lines connected with dots">
            <a:extLst>
              <a:ext uri="{FF2B5EF4-FFF2-40B4-BE49-F238E27FC236}">
                <a16:creationId xmlns:a16="http://schemas.microsoft.com/office/drawing/2014/main" id="{6577830F-A3FE-4140-8389-AD3ACC0E7E53}"/>
              </a:ext>
            </a:extLst>
          </p:cNvPr>
          <p:cNvPicPr>
            <a:picLocks noChangeAspect="1"/>
          </p:cNvPicPr>
          <p:nvPr/>
        </p:nvPicPr>
        <p:blipFill rotWithShape="1">
          <a:blip r:embed="rId2"/>
          <a:srcRect t="6227" r="-1" b="-1"/>
          <a:stretch/>
        </p:blipFill>
        <p:spPr>
          <a:xfrm>
            <a:off x="1524" y="10"/>
            <a:ext cx="12188952" cy="6857990"/>
          </a:xfrm>
          <a:prstGeom prst="rect">
            <a:avLst/>
          </a:prstGeom>
        </p:spPr>
      </p:pic>
      <p:sp>
        <p:nvSpPr>
          <p:cNvPr id="65" name="Freeform: Shape 10">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Freeform: Shape 12">
            <a:extLst>
              <a:ext uri="{FF2B5EF4-FFF2-40B4-BE49-F238E27FC236}">
                <a16:creationId xmlns:a16="http://schemas.microsoft.com/office/drawing/2014/main" id="{C87A50C4-1191-461A-9E09-C8057F2AF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3035" y="0"/>
            <a:ext cx="2265453" cy="6858000"/>
          </a:xfrm>
          <a:custGeom>
            <a:avLst/>
            <a:gdLst>
              <a:gd name="connsiteX0" fmla="*/ 1117108 w 2265453"/>
              <a:gd name="connsiteY0" fmla="*/ 0 h 6858000"/>
              <a:gd name="connsiteX1" fmla="*/ 1099628 w 2265453"/>
              <a:gd name="connsiteY1" fmla="*/ 0 h 6858000"/>
              <a:gd name="connsiteX2" fmla="*/ 1175238 w 2265453"/>
              <a:gd name="connsiteY2" fmla="*/ 82371 h 6858000"/>
              <a:gd name="connsiteX3" fmla="*/ 2240276 w 2265453"/>
              <a:gd name="connsiteY3" fmla="*/ 3734791 h 6858000"/>
              <a:gd name="connsiteX4" fmla="*/ 274951 w 2265453"/>
              <a:gd name="connsiteY4" fmla="*/ 6634678 h 6858000"/>
              <a:gd name="connsiteX5" fmla="*/ 12802 w 2265453"/>
              <a:gd name="connsiteY5" fmla="*/ 6848127 h 6858000"/>
              <a:gd name="connsiteX6" fmla="*/ 0 w 2265453"/>
              <a:gd name="connsiteY6" fmla="*/ 6858000 h 6858000"/>
              <a:gd name="connsiteX7" fmla="*/ 19410 w 2265453"/>
              <a:gd name="connsiteY7" fmla="*/ 6858000 h 6858000"/>
              <a:gd name="connsiteX8" fmla="*/ 31082 w 2265453"/>
              <a:gd name="connsiteY8" fmla="*/ 6848998 h 6858000"/>
              <a:gd name="connsiteX9" fmla="*/ 293230 w 2265453"/>
              <a:gd name="connsiteY9" fmla="*/ 6635549 h 6858000"/>
              <a:gd name="connsiteX10" fmla="*/ 2258555 w 2265453"/>
              <a:gd name="connsiteY10" fmla="*/ 3735662 h 6858000"/>
              <a:gd name="connsiteX11" fmla="*/ 1193518 w 2265453"/>
              <a:gd name="connsiteY11" fmla="*/ 832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5453" h="6858000">
                <a:moveTo>
                  <a:pt x="1117108" y="0"/>
                </a:moveTo>
                <a:lnTo>
                  <a:pt x="1099628" y="0"/>
                </a:lnTo>
                <a:lnTo>
                  <a:pt x="1175238" y="82371"/>
                </a:lnTo>
                <a:cubicBezTo>
                  <a:pt x="1926546" y="957940"/>
                  <a:pt x="2303836" y="2277119"/>
                  <a:pt x="2240276" y="3734791"/>
                </a:cubicBezTo>
                <a:cubicBezTo>
                  <a:pt x="2176522" y="5196911"/>
                  <a:pt x="1237280" y="5841173"/>
                  <a:pt x="274951" y="6634678"/>
                </a:cubicBezTo>
                <a:cubicBezTo>
                  <a:pt x="187328" y="6706930"/>
                  <a:pt x="100126" y="6778421"/>
                  <a:pt x="12802" y="6848127"/>
                </a:cubicBezTo>
                <a:lnTo>
                  <a:pt x="0" y="6858000"/>
                </a:lnTo>
                <a:lnTo>
                  <a:pt x="19410" y="6858000"/>
                </a:lnTo>
                <a:lnTo>
                  <a:pt x="31082" y="6848998"/>
                </a:lnTo>
                <a:cubicBezTo>
                  <a:pt x="118405" y="6779292"/>
                  <a:pt x="205608" y="6707801"/>
                  <a:pt x="293230" y="6635549"/>
                </a:cubicBezTo>
                <a:cubicBezTo>
                  <a:pt x="1255560" y="5842045"/>
                  <a:pt x="2194802" y="5197782"/>
                  <a:pt x="2258555" y="3735662"/>
                </a:cubicBezTo>
                <a:cubicBezTo>
                  <a:pt x="2322115" y="2277991"/>
                  <a:pt x="1944825" y="958811"/>
                  <a:pt x="1193518" y="83243"/>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7" name="Freeform: Shape 14">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03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8" name="Freeform: Shape 16">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9" name="Freeform: Shape 18">
            <a:extLst>
              <a:ext uri="{FF2B5EF4-FFF2-40B4-BE49-F238E27FC236}">
                <a16:creationId xmlns:a16="http://schemas.microsoft.com/office/drawing/2014/main" id="{46934B3C-D73F-4CD0-95B1-0244D662D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3292"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BA3444A5-22C4-421D-B5E2-63B2B315901A}"/>
              </a:ext>
            </a:extLst>
          </p:cNvPr>
          <p:cNvSpPr>
            <a:spLocks noGrp="1"/>
          </p:cNvSpPr>
          <p:nvPr>
            <p:ph type="ctrTitle"/>
          </p:nvPr>
        </p:nvSpPr>
        <p:spPr>
          <a:xfrm>
            <a:off x="2190750" y="1346268"/>
            <a:ext cx="8771760" cy="3125338"/>
          </a:xfrm>
        </p:spPr>
        <p:txBody>
          <a:bodyPr anchor="ctr">
            <a:normAutofit/>
          </a:bodyPr>
          <a:lstStyle/>
          <a:p>
            <a:pPr algn="ctr"/>
            <a:r>
              <a:rPr kumimoji="1" lang="ja-JP" altLang="en-US" sz="7200" dirty="0"/>
              <a:t>あずさと</a:t>
            </a:r>
            <a:r>
              <a:rPr kumimoji="1" lang="en-US" altLang="ja-JP" sz="7200" dirty="0"/>
              <a:t>(</a:t>
            </a:r>
            <a:r>
              <a:rPr kumimoji="1" lang="ja-JP" altLang="en-US" sz="7200" dirty="0"/>
              <a:t>ログイン</a:t>
            </a:r>
            <a:r>
              <a:rPr kumimoji="1" lang="en-US" altLang="ja-JP" sz="7200" dirty="0"/>
              <a:t>)</a:t>
            </a:r>
            <a:endParaRPr kumimoji="1" lang="ja-JP" altLang="en-US" sz="7200" dirty="0"/>
          </a:p>
        </p:txBody>
      </p:sp>
      <p:sp>
        <p:nvSpPr>
          <p:cNvPr id="3" name="Subtitle 2">
            <a:extLst>
              <a:ext uri="{FF2B5EF4-FFF2-40B4-BE49-F238E27FC236}">
                <a16:creationId xmlns:a16="http://schemas.microsoft.com/office/drawing/2014/main" id="{80D2127A-1CC8-46B2-800A-37BF815D9394}"/>
              </a:ext>
            </a:extLst>
          </p:cNvPr>
          <p:cNvSpPr>
            <a:spLocks noGrp="1"/>
          </p:cNvSpPr>
          <p:nvPr>
            <p:ph type="subTitle" idx="1"/>
          </p:nvPr>
        </p:nvSpPr>
        <p:spPr>
          <a:xfrm>
            <a:off x="2619375" y="4471607"/>
            <a:ext cx="6953250" cy="862394"/>
          </a:xfrm>
        </p:spPr>
        <p:txBody>
          <a:bodyPr anchor="t">
            <a:normAutofit/>
          </a:bodyPr>
          <a:lstStyle/>
          <a:p>
            <a:pPr algn="ctr"/>
            <a:r>
              <a:rPr kumimoji="1" lang="en-US" altLang="ja-JP" dirty="0"/>
              <a:t>Web</a:t>
            </a:r>
            <a:r>
              <a:rPr kumimoji="1" lang="ja-JP" altLang="en-US" dirty="0"/>
              <a:t>サイト制作プロジェクト</a:t>
            </a:r>
          </a:p>
        </p:txBody>
      </p:sp>
    </p:spTree>
    <p:extLst>
      <p:ext uri="{BB962C8B-B14F-4D97-AF65-F5344CB8AC3E}">
        <p14:creationId xmlns:p14="http://schemas.microsoft.com/office/powerpoint/2010/main" val="4161890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3" descr="3D white lines connected with dots">
            <a:extLst>
              <a:ext uri="{FF2B5EF4-FFF2-40B4-BE49-F238E27FC236}">
                <a16:creationId xmlns:a16="http://schemas.microsoft.com/office/drawing/2014/main" id="{6577830F-A3FE-4140-8389-AD3ACC0E7E53}"/>
              </a:ext>
            </a:extLst>
          </p:cNvPr>
          <p:cNvPicPr>
            <a:picLocks noChangeAspect="1"/>
          </p:cNvPicPr>
          <p:nvPr/>
        </p:nvPicPr>
        <p:blipFill rotWithShape="1">
          <a:blip r:embed="rId2"/>
          <a:srcRect t="6227" r="-1" b="-1"/>
          <a:stretch/>
        </p:blipFill>
        <p:spPr>
          <a:xfrm>
            <a:off x="1524" y="10"/>
            <a:ext cx="12188952" cy="6857990"/>
          </a:xfrm>
          <a:prstGeom prst="rect">
            <a:avLst/>
          </a:prstGeom>
        </p:spPr>
      </p:pic>
      <p:sp>
        <p:nvSpPr>
          <p:cNvPr id="2" name="Title 1">
            <a:extLst>
              <a:ext uri="{FF2B5EF4-FFF2-40B4-BE49-F238E27FC236}">
                <a16:creationId xmlns:a16="http://schemas.microsoft.com/office/drawing/2014/main" id="{BA3444A5-22C4-421D-B5E2-63B2B315901A}"/>
              </a:ext>
            </a:extLst>
          </p:cNvPr>
          <p:cNvSpPr>
            <a:spLocks noGrp="1"/>
          </p:cNvSpPr>
          <p:nvPr>
            <p:ph type="ctrTitle"/>
          </p:nvPr>
        </p:nvSpPr>
        <p:spPr>
          <a:xfrm>
            <a:off x="2190750" y="2011286"/>
            <a:ext cx="7810500" cy="3125338"/>
          </a:xfrm>
        </p:spPr>
        <p:txBody>
          <a:bodyPr anchor="ctr">
            <a:normAutofit/>
          </a:bodyPr>
          <a:lstStyle/>
          <a:p>
            <a:pPr algn="ctr"/>
            <a:r>
              <a:rPr lang="ja-JP" altLang="en-US" sz="3200" b="0" i="0" dirty="0">
                <a:solidFill>
                  <a:srgbClr val="3F3A39"/>
                </a:solidFill>
                <a:effectLst/>
                <a:latin typeface="YakuHanJPs"/>
              </a:rPr>
              <a:t>以上です。ありがとうございました</a:t>
            </a:r>
            <a:endParaRPr kumimoji="1" lang="ja-JP" altLang="en-US" sz="3200" dirty="0"/>
          </a:p>
        </p:txBody>
      </p:sp>
    </p:spTree>
    <p:extLst>
      <p:ext uri="{BB962C8B-B14F-4D97-AF65-F5344CB8AC3E}">
        <p14:creationId xmlns:p14="http://schemas.microsoft.com/office/powerpoint/2010/main" val="3080715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E3489-C3A0-4C99-B206-A43F27B85762}"/>
              </a:ext>
            </a:extLst>
          </p:cNvPr>
          <p:cNvSpPr>
            <a:spLocks noGrp="1"/>
          </p:cNvSpPr>
          <p:nvPr>
            <p:ph type="title"/>
          </p:nvPr>
        </p:nvSpPr>
        <p:spPr>
          <a:xfrm>
            <a:off x="405569" y="-9236"/>
            <a:ext cx="6665976" cy="2129674"/>
          </a:xfrm>
        </p:spPr>
        <p:txBody>
          <a:bodyPr anchor="ctr"/>
          <a:lstStyle/>
          <a:p>
            <a:r>
              <a:rPr kumimoji="1" lang="ja-JP" altLang="en-US" dirty="0"/>
              <a:t>目次</a:t>
            </a:r>
          </a:p>
        </p:txBody>
      </p:sp>
      <p:sp>
        <p:nvSpPr>
          <p:cNvPr id="3" name="Text Placeholder 2">
            <a:extLst>
              <a:ext uri="{FF2B5EF4-FFF2-40B4-BE49-F238E27FC236}">
                <a16:creationId xmlns:a16="http://schemas.microsoft.com/office/drawing/2014/main" id="{E431FBB7-8CDE-41CC-9F40-592DABECCE16}"/>
              </a:ext>
            </a:extLst>
          </p:cNvPr>
          <p:cNvSpPr>
            <a:spLocks noGrp="1"/>
          </p:cNvSpPr>
          <p:nvPr>
            <p:ph type="body" idx="1"/>
          </p:nvPr>
        </p:nvSpPr>
        <p:spPr>
          <a:xfrm>
            <a:off x="488695" y="1763498"/>
            <a:ext cx="6665975" cy="4314029"/>
          </a:xfrm>
        </p:spPr>
        <p:txBody>
          <a:bodyPr>
            <a:normAutofit fontScale="92500" lnSpcReduction="20000"/>
          </a:bodyPr>
          <a:lstStyle/>
          <a:p>
            <a:r>
              <a:rPr kumimoji="1" lang="ja-JP" altLang="en-US" dirty="0"/>
              <a:t>・ログイン作りのきっかけ</a:t>
            </a:r>
            <a:endParaRPr kumimoji="1" lang="en-US" altLang="ja-JP" dirty="0"/>
          </a:p>
          <a:p>
            <a:endParaRPr kumimoji="1" lang="en-US" altLang="ja-JP" dirty="0"/>
          </a:p>
          <a:p>
            <a:r>
              <a:rPr kumimoji="1" lang="ja-JP" altLang="en-US" dirty="0"/>
              <a:t>・技術</a:t>
            </a:r>
            <a:endParaRPr kumimoji="1" lang="en-US" altLang="ja-JP" dirty="0"/>
          </a:p>
          <a:p>
            <a:endParaRPr kumimoji="1" lang="en-US" altLang="ja-JP" dirty="0"/>
          </a:p>
          <a:p>
            <a:r>
              <a:rPr kumimoji="1" lang="ja-JP" altLang="en-US" dirty="0"/>
              <a:t>・</a:t>
            </a:r>
            <a:r>
              <a:rPr kumimoji="1" lang="en-US" altLang="ja-JP" dirty="0"/>
              <a:t>ERD</a:t>
            </a:r>
          </a:p>
          <a:p>
            <a:endParaRPr kumimoji="1" lang="en-US" altLang="ja-JP" dirty="0"/>
          </a:p>
          <a:p>
            <a:r>
              <a:rPr kumimoji="1" lang="ja-JP" altLang="en-US" dirty="0"/>
              <a:t>・画面説明</a:t>
            </a:r>
            <a:endParaRPr kumimoji="1" lang="en-US" altLang="ja-JP" dirty="0"/>
          </a:p>
          <a:p>
            <a:r>
              <a:rPr kumimoji="1" lang="en-US" altLang="ja-JP" dirty="0"/>
              <a:t>1.</a:t>
            </a:r>
            <a:r>
              <a:rPr kumimoji="1" lang="ja-JP" altLang="en-US" dirty="0"/>
              <a:t>ログイン画面</a:t>
            </a:r>
            <a:endParaRPr kumimoji="1" lang="en-US" altLang="ja-JP" dirty="0"/>
          </a:p>
          <a:p>
            <a:r>
              <a:rPr kumimoji="1" lang="en-US" altLang="ja-JP" dirty="0"/>
              <a:t>2.</a:t>
            </a:r>
            <a:r>
              <a:rPr kumimoji="1" lang="ja-JP" altLang="en-US" dirty="0"/>
              <a:t>非会員ログイン画面</a:t>
            </a:r>
            <a:endParaRPr kumimoji="1" lang="en-US" altLang="ja-JP" dirty="0"/>
          </a:p>
          <a:p>
            <a:r>
              <a:rPr kumimoji="1" lang="en-US" altLang="ja-JP" dirty="0"/>
              <a:t>3.</a:t>
            </a:r>
            <a:r>
              <a:rPr kumimoji="1" lang="ja-JP" altLang="en-US" dirty="0"/>
              <a:t>管理者メイン画面</a:t>
            </a:r>
            <a:endParaRPr kumimoji="1" lang="en-US" altLang="ja-JP" dirty="0"/>
          </a:p>
          <a:p>
            <a:endParaRPr kumimoji="1" lang="en-US" altLang="ja-JP" dirty="0"/>
          </a:p>
          <a:p>
            <a:r>
              <a:rPr kumimoji="1" lang="ja-JP" altLang="en-US" dirty="0"/>
              <a:t>・大変だったところ</a:t>
            </a:r>
            <a:endParaRPr kumimoji="1" lang="en-US" altLang="ja-JP" dirty="0"/>
          </a:p>
        </p:txBody>
      </p:sp>
    </p:spTree>
    <p:extLst>
      <p:ext uri="{BB962C8B-B14F-4D97-AF65-F5344CB8AC3E}">
        <p14:creationId xmlns:p14="http://schemas.microsoft.com/office/powerpoint/2010/main" val="3384515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0DF0C-09A8-4B70-91C2-4860EC4AFAF6}"/>
              </a:ext>
            </a:extLst>
          </p:cNvPr>
          <p:cNvSpPr>
            <a:spLocks noGrp="1"/>
          </p:cNvSpPr>
          <p:nvPr>
            <p:ph type="title"/>
          </p:nvPr>
        </p:nvSpPr>
        <p:spPr/>
        <p:txBody>
          <a:bodyPr/>
          <a:lstStyle/>
          <a:p>
            <a:r>
              <a:rPr kumimoji="1" lang="ja-JP" altLang="en-US" dirty="0"/>
              <a:t>ログインページ作りのきっかけ</a:t>
            </a:r>
            <a:endParaRPr kumimoji="1" lang="en-US" altLang="ja-JP" dirty="0"/>
          </a:p>
        </p:txBody>
      </p:sp>
      <p:sp>
        <p:nvSpPr>
          <p:cNvPr id="3" name="Content Placeholder 2">
            <a:extLst>
              <a:ext uri="{FF2B5EF4-FFF2-40B4-BE49-F238E27FC236}">
                <a16:creationId xmlns:a16="http://schemas.microsoft.com/office/drawing/2014/main" id="{61C39F7C-1B07-487F-84C0-26E9B5A4BAAA}"/>
              </a:ext>
            </a:extLst>
          </p:cNvPr>
          <p:cNvSpPr>
            <a:spLocks noGrp="1"/>
          </p:cNvSpPr>
          <p:nvPr>
            <p:ph idx="1"/>
          </p:nvPr>
        </p:nvSpPr>
        <p:spPr/>
        <p:txBody>
          <a:bodyPr/>
          <a:lstStyle/>
          <a:p>
            <a:r>
              <a:rPr kumimoji="1" lang="ja-JP" altLang="en-US" dirty="0"/>
              <a:t>・自分と妻は管理者ログインができて、管理者のみ管理・閲覧可能なページを作りたかった。つまり、ユーザ側画面、管理者画面を分けたかった。</a:t>
            </a:r>
            <a:endParaRPr kumimoji="1" lang="en-US" altLang="ja-JP" dirty="0"/>
          </a:p>
          <a:p>
            <a:endParaRPr kumimoji="1" lang="en-US" altLang="ja-JP" dirty="0"/>
          </a:p>
          <a:p>
            <a:r>
              <a:rPr kumimoji="1" lang="ja-JP" altLang="en-US" dirty="0"/>
              <a:t>・お祝いを作成した後、修正・削除、名前記録等がしたいため</a:t>
            </a:r>
            <a:endParaRPr kumimoji="1" lang="en-US" altLang="ja-JP" dirty="0"/>
          </a:p>
        </p:txBody>
      </p:sp>
    </p:spTree>
    <p:extLst>
      <p:ext uri="{BB962C8B-B14F-4D97-AF65-F5344CB8AC3E}">
        <p14:creationId xmlns:p14="http://schemas.microsoft.com/office/powerpoint/2010/main" val="4069465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FEE73-585D-4A65-81AF-3CDCC34D2F93}"/>
              </a:ext>
            </a:extLst>
          </p:cNvPr>
          <p:cNvSpPr>
            <a:spLocks noGrp="1"/>
          </p:cNvSpPr>
          <p:nvPr>
            <p:ph type="title"/>
          </p:nvPr>
        </p:nvSpPr>
        <p:spPr/>
        <p:txBody>
          <a:bodyPr/>
          <a:lstStyle/>
          <a:p>
            <a:r>
              <a:rPr kumimoji="1" lang="ja-JP" altLang="en-US" dirty="0"/>
              <a:t>技術</a:t>
            </a:r>
          </a:p>
        </p:txBody>
      </p:sp>
      <p:sp>
        <p:nvSpPr>
          <p:cNvPr id="3" name="Content Placeholder 2">
            <a:extLst>
              <a:ext uri="{FF2B5EF4-FFF2-40B4-BE49-F238E27FC236}">
                <a16:creationId xmlns:a16="http://schemas.microsoft.com/office/drawing/2014/main" id="{2EDCAB2A-6C1D-43FC-8DB7-0CF506223DFF}"/>
              </a:ext>
            </a:extLst>
          </p:cNvPr>
          <p:cNvSpPr>
            <a:spLocks noGrp="1"/>
          </p:cNvSpPr>
          <p:nvPr>
            <p:ph idx="1"/>
          </p:nvPr>
        </p:nvSpPr>
        <p:spPr>
          <a:xfrm>
            <a:off x="1920240" y="2312276"/>
            <a:ext cx="10464901" cy="3651504"/>
          </a:xfrm>
        </p:spPr>
        <p:txBody>
          <a:bodyPr>
            <a:normAutofit/>
          </a:bodyPr>
          <a:lstStyle/>
          <a:p>
            <a:r>
              <a:rPr kumimoji="1" lang="en-US" altLang="ja-JP" sz="1400" dirty="0"/>
              <a:t>1.Spring-Security</a:t>
            </a:r>
          </a:p>
          <a:p>
            <a:r>
              <a:rPr kumimoji="1" lang="ja-JP" altLang="en-US" sz="1400" dirty="0"/>
              <a:t>・ログイン・ログアウト機能提供</a:t>
            </a:r>
            <a:endParaRPr kumimoji="1" lang="en-US" altLang="ja-JP" sz="1400" dirty="0"/>
          </a:p>
          <a:p>
            <a:r>
              <a:rPr kumimoji="1" lang="ja-JP" altLang="en-US" sz="1400" dirty="0"/>
              <a:t>・暗号化</a:t>
            </a:r>
            <a:endParaRPr kumimoji="1" lang="en-US" altLang="ja-JP" sz="1400" dirty="0"/>
          </a:p>
          <a:p>
            <a:r>
              <a:rPr kumimoji="1" lang="en-US" altLang="ja-JP" sz="1400" dirty="0"/>
              <a:t>   </a:t>
            </a:r>
            <a:r>
              <a:rPr kumimoji="1" lang="en-US" altLang="ja-JP" sz="1400" dirty="0" err="1"/>
              <a:t>Bcrypt</a:t>
            </a:r>
            <a:r>
              <a:rPr kumimoji="1" lang="en-US" altLang="ja-JP" sz="1400" dirty="0"/>
              <a:t>(Hash</a:t>
            </a:r>
            <a:r>
              <a:rPr kumimoji="1" lang="ja-JP" altLang="en-US" sz="1400" dirty="0"/>
              <a:t>暗号化</a:t>
            </a:r>
            <a:r>
              <a:rPr kumimoji="1" lang="en-US" altLang="ja-JP" sz="1400" dirty="0"/>
              <a:t>)</a:t>
            </a:r>
          </a:p>
          <a:p>
            <a:r>
              <a:rPr kumimoji="1" lang="ja-JP" altLang="en-US" sz="1400" dirty="0"/>
              <a:t>・認証・認可</a:t>
            </a:r>
            <a:endParaRPr kumimoji="1" lang="en-US" altLang="ja-JP" sz="1400" dirty="0"/>
          </a:p>
          <a:p>
            <a:r>
              <a:rPr kumimoji="1" lang="en-US" altLang="ja-JP" sz="1400" dirty="0"/>
              <a:t>   </a:t>
            </a:r>
            <a:r>
              <a:rPr kumimoji="1" lang="ja-JP" altLang="en-US" sz="1400" dirty="0"/>
              <a:t>認証：ログインしていないと「管理者メイン画面」に遷移できない</a:t>
            </a:r>
            <a:endParaRPr kumimoji="1" lang="en-US" altLang="ja-JP" sz="1400" dirty="0"/>
          </a:p>
          <a:p>
            <a:r>
              <a:rPr kumimoji="1" lang="ja-JP" altLang="en-US" sz="1400" dirty="0"/>
              <a:t>   認可：ログインしてもユーザの権限が管理者ではないと「管理者メイン画面」に遷移できない</a:t>
            </a:r>
            <a:endParaRPr kumimoji="1" lang="en-US" altLang="ja-JP" sz="1400" dirty="0"/>
          </a:p>
          <a:p>
            <a:r>
              <a:rPr kumimoji="1" lang="ja-JP" altLang="en-US" sz="1400" dirty="0"/>
              <a:t>・</a:t>
            </a:r>
            <a:r>
              <a:rPr kumimoji="1" lang="en-US" altLang="ja-JP" sz="1400" dirty="0"/>
              <a:t>CSRF</a:t>
            </a:r>
            <a:r>
              <a:rPr kumimoji="1" lang="ja-JP" altLang="en-US" sz="1400" dirty="0"/>
              <a:t>攻撃からガード</a:t>
            </a:r>
            <a:endParaRPr kumimoji="1" lang="en-US" altLang="ja-JP" sz="1400" dirty="0"/>
          </a:p>
        </p:txBody>
      </p:sp>
    </p:spTree>
    <p:extLst>
      <p:ext uri="{BB962C8B-B14F-4D97-AF65-F5344CB8AC3E}">
        <p14:creationId xmlns:p14="http://schemas.microsoft.com/office/powerpoint/2010/main" val="2464988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FEE73-585D-4A65-81AF-3CDCC34D2F93}"/>
              </a:ext>
            </a:extLst>
          </p:cNvPr>
          <p:cNvSpPr>
            <a:spLocks noGrp="1"/>
          </p:cNvSpPr>
          <p:nvPr>
            <p:ph type="title"/>
          </p:nvPr>
        </p:nvSpPr>
        <p:spPr/>
        <p:txBody>
          <a:bodyPr/>
          <a:lstStyle/>
          <a:p>
            <a:r>
              <a:rPr kumimoji="1" lang="en-US" altLang="ja-JP" dirty="0"/>
              <a:t>ERD(</a:t>
            </a:r>
            <a:r>
              <a:rPr kumimoji="1" lang="ja-JP" altLang="en-US" dirty="0"/>
              <a:t>データベース</a:t>
            </a:r>
            <a:r>
              <a:rPr kumimoji="1" lang="en-US" altLang="ja-JP" dirty="0"/>
              <a:t>ERD)</a:t>
            </a:r>
            <a:endParaRPr kumimoji="1" lang="ja-JP" altLang="en-US" dirty="0"/>
          </a:p>
        </p:txBody>
      </p:sp>
      <p:pic>
        <p:nvPicPr>
          <p:cNvPr id="13" name="Picture 12">
            <a:extLst>
              <a:ext uri="{FF2B5EF4-FFF2-40B4-BE49-F238E27FC236}">
                <a16:creationId xmlns:a16="http://schemas.microsoft.com/office/drawing/2014/main" id="{1485E29F-D931-B470-A27B-695DC9D13A48}"/>
              </a:ext>
            </a:extLst>
          </p:cNvPr>
          <p:cNvPicPr>
            <a:picLocks noChangeAspect="1"/>
          </p:cNvPicPr>
          <p:nvPr/>
        </p:nvPicPr>
        <p:blipFill>
          <a:blip r:embed="rId2"/>
          <a:stretch>
            <a:fillRect/>
          </a:stretch>
        </p:blipFill>
        <p:spPr>
          <a:xfrm>
            <a:off x="4007102" y="2712408"/>
            <a:ext cx="3924300" cy="2066925"/>
          </a:xfrm>
          <a:prstGeom prst="rect">
            <a:avLst/>
          </a:prstGeom>
        </p:spPr>
      </p:pic>
    </p:spTree>
    <p:extLst>
      <p:ext uri="{BB962C8B-B14F-4D97-AF65-F5344CB8AC3E}">
        <p14:creationId xmlns:p14="http://schemas.microsoft.com/office/powerpoint/2010/main" val="599612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322EEE4-95F0-538C-5FA3-EF885F825F0F}"/>
              </a:ext>
            </a:extLst>
          </p:cNvPr>
          <p:cNvPicPr>
            <a:picLocks noChangeAspect="1"/>
          </p:cNvPicPr>
          <p:nvPr/>
        </p:nvPicPr>
        <p:blipFill>
          <a:blip r:embed="rId2"/>
          <a:stretch>
            <a:fillRect/>
          </a:stretch>
        </p:blipFill>
        <p:spPr>
          <a:xfrm>
            <a:off x="1189183" y="2462336"/>
            <a:ext cx="6737073" cy="4191962"/>
          </a:xfrm>
          <a:prstGeom prst="rect">
            <a:avLst/>
          </a:prstGeom>
        </p:spPr>
      </p:pic>
      <p:sp>
        <p:nvSpPr>
          <p:cNvPr id="2" name="Title 1">
            <a:extLst>
              <a:ext uri="{FF2B5EF4-FFF2-40B4-BE49-F238E27FC236}">
                <a16:creationId xmlns:a16="http://schemas.microsoft.com/office/drawing/2014/main" id="{2DF4D9C5-8FF9-407D-9B0B-DAEE84A6914E}"/>
              </a:ext>
            </a:extLst>
          </p:cNvPr>
          <p:cNvSpPr>
            <a:spLocks noGrp="1"/>
          </p:cNvSpPr>
          <p:nvPr>
            <p:ph type="title"/>
          </p:nvPr>
        </p:nvSpPr>
        <p:spPr/>
        <p:txBody>
          <a:bodyPr>
            <a:normAutofit fontScale="90000"/>
          </a:bodyPr>
          <a:lstStyle/>
          <a:p>
            <a:r>
              <a:rPr kumimoji="1" lang="ja-JP" altLang="en-US" dirty="0"/>
              <a:t>画面説明</a:t>
            </a:r>
            <a:r>
              <a:rPr kumimoji="1" lang="en-US" altLang="ja-JP" dirty="0"/>
              <a:t>(</a:t>
            </a:r>
            <a:r>
              <a:rPr kumimoji="1" lang="ja-JP" altLang="en-US" dirty="0"/>
              <a:t>ログイン画面</a:t>
            </a:r>
            <a:r>
              <a:rPr kumimoji="1" lang="en-US" altLang="ja-JP" dirty="0"/>
              <a:t>)</a:t>
            </a:r>
            <a:br>
              <a:rPr kumimoji="1" lang="en-US" altLang="ja-JP" dirty="0"/>
            </a:br>
            <a:endParaRPr kumimoji="1" lang="ja-JP" altLang="en-US" dirty="0"/>
          </a:p>
        </p:txBody>
      </p:sp>
      <p:sp>
        <p:nvSpPr>
          <p:cNvPr id="13" name="Rectangle 12">
            <a:extLst>
              <a:ext uri="{FF2B5EF4-FFF2-40B4-BE49-F238E27FC236}">
                <a16:creationId xmlns:a16="http://schemas.microsoft.com/office/drawing/2014/main" id="{BB8B0A89-B842-290A-6B11-DC7EB597526A}"/>
              </a:ext>
            </a:extLst>
          </p:cNvPr>
          <p:cNvSpPr/>
          <p:nvPr/>
        </p:nvSpPr>
        <p:spPr>
          <a:xfrm>
            <a:off x="3449370" y="4243057"/>
            <a:ext cx="2109458" cy="2836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5" name="Straight Arrow Connector 14">
            <a:extLst>
              <a:ext uri="{FF2B5EF4-FFF2-40B4-BE49-F238E27FC236}">
                <a16:creationId xmlns:a16="http://schemas.microsoft.com/office/drawing/2014/main" id="{E772F2BC-DFA3-620F-67D0-D9ED6578BE20}"/>
              </a:ext>
            </a:extLst>
          </p:cNvPr>
          <p:cNvCxnSpPr>
            <a:cxnSpLocks/>
            <a:stCxn id="13" idx="3"/>
            <a:endCxn id="16" idx="1"/>
          </p:cNvCxnSpPr>
          <p:nvPr/>
        </p:nvCxnSpPr>
        <p:spPr>
          <a:xfrm flipV="1">
            <a:off x="5558828" y="3001560"/>
            <a:ext cx="2679824" cy="138333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F5910A0E-D73F-6436-3EB7-D0AB5F2052C8}"/>
              </a:ext>
            </a:extLst>
          </p:cNvPr>
          <p:cNvSpPr/>
          <p:nvPr/>
        </p:nvSpPr>
        <p:spPr>
          <a:xfrm>
            <a:off x="8238652" y="2392299"/>
            <a:ext cx="2933323" cy="12185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dirty="0">
                <a:solidFill>
                  <a:srgbClr val="FF0000"/>
                </a:solidFill>
              </a:rPr>
              <a:t>会員加入はできません。</a:t>
            </a:r>
            <a:br>
              <a:rPr kumimoji="1" lang="en-US" altLang="ja-JP" dirty="0"/>
            </a:br>
            <a:r>
              <a:rPr kumimoji="1" lang="ja-JP" altLang="en-US" dirty="0"/>
              <a:t>その理由は</a:t>
            </a:r>
            <a:r>
              <a:rPr lang="ja-JP" altLang="en-US" dirty="0"/>
              <a:t>、次のページで説明します。</a:t>
            </a:r>
            <a:endParaRPr kumimoji="1" lang="ja-JP" altLang="en-US" dirty="0"/>
          </a:p>
        </p:txBody>
      </p:sp>
      <p:cxnSp>
        <p:nvCxnSpPr>
          <p:cNvPr id="37" name="Straight Arrow Connector 36">
            <a:extLst>
              <a:ext uri="{FF2B5EF4-FFF2-40B4-BE49-F238E27FC236}">
                <a16:creationId xmlns:a16="http://schemas.microsoft.com/office/drawing/2014/main" id="{6794E81C-5C69-0B4A-1287-74821237AD25}"/>
              </a:ext>
            </a:extLst>
          </p:cNvPr>
          <p:cNvCxnSpPr>
            <a:cxnSpLocks/>
            <a:stCxn id="41" idx="3"/>
            <a:endCxn id="44" idx="1"/>
          </p:cNvCxnSpPr>
          <p:nvPr/>
        </p:nvCxnSpPr>
        <p:spPr>
          <a:xfrm flipV="1">
            <a:off x="5558828" y="4429219"/>
            <a:ext cx="3057159" cy="81839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B8B76AC-BE78-463F-79FE-61A85990E987}"/>
              </a:ext>
            </a:extLst>
          </p:cNvPr>
          <p:cNvSpPr/>
          <p:nvPr/>
        </p:nvSpPr>
        <p:spPr>
          <a:xfrm>
            <a:off x="3449370" y="5061455"/>
            <a:ext cx="2109458" cy="3723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Rectangle 43">
            <a:extLst>
              <a:ext uri="{FF2B5EF4-FFF2-40B4-BE49-F238E27FC236}">
                <a16:creationId xmlns:a16="http://schemas.microsoft.com/office/drawing/2014/main" id="{2A695FCF-F45C-1154-CC35-B094B443DD10}"/>
              </a:ext>
            </a:extLst>
          </p:cNvPr>
          <p:cNvSpPr/>
          <p:nvPr/>
        </p:nvSpPr>
        <p:spPr>
          <a:xfrm>
            <a:off x="8615987" y="3852060"/>
            <a:ext cx="2933323" cy="11543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dirty="0"/>
              <a:t>ログインするとメインページに移動</a:t>
            </a:r>
            <a:endParaRPr kumimoji="1" lang="en-US" altLang="ja-JP" b="1" dirty="0">
              <a:solidFill>
                <a:srgbClr val="FF0000"/>
              </a:solidFill>
            </a:endParaRPr>
          </a:p>
        </p:txBody>
      </p:sp>
      <p:sp>
        <p:nvSpPr>
          <p:cNvPr id="45" name="Rectangle 44">
            <a:extLst>
              <a:ext uri="{FF2B5EF4-FFF2-40B4-BE49-F238E27FC236}">
                <a16:creationId xmlns:a16="http://schemas.microsoft.com/office/drawing/2014/main" id="{14980B64-FC31-6D10-3D58-9F77926E6996}"/>
              </a:ext>
            </a:extLst>
          </p:cNvPr>
          <p:cNvSpPr/>
          <p:nvPr/>
        </p:nvSpPr>
        <p:spPr>
          <a:xfrm>
            <a:off x="1837463" y="1359073"/>
            <a:ext cx="8770571" cy="420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dirty="0">
                <a:solidFill>
                  <a:schemeClr val="tx1"/>
                </a:solidFill>
              </a:rPr>
              <a:t>ログイン画面を表示する。</a:t>
            </a:r>
          </a:p>
        </p:txBody>
      </p:sp>
      <p:sp>
        <p:nvSpPr>
          <p:cNvPr id="30" name="Rectangle 29">
            <a:extLst>
              <a:ext uri="{FF2B5EF4-FFF2-40B4-BE49-F238E27FC236}">
                <a16:creationId xmlns:a16="http://schemas.microsoft.com/office/drawing/2014/main" id="{533002C9-412F-A9FD-0A27-05A4550F4CB4}"/>
              </a:ext>
            </a:extLst>
          </p:cNvPr>
          <p:cNvSpPr/>
          <p:nvPr/>
        </p:nvSpPr>
        <p:spPr>
          <a:xfrm>
            <a:off x="3340729" y="5493423"/>
            <a:ext cx="1176950" cy="37232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Rectangle 31">
            <a:extLst>
              <a:ext uri="{FF2B5EF4-FFF2-40B4-BE49-F238E27FC236}">
                <a16:creationId xmlns:a16="http://schemas.microsoft.com/office/drawing/2014/main" id="{4F58564A-2E94-04DF-DA0A-42FC43712C7A}"/>
              </a:ext>
            </a:extLst>
          </p:cNvPr>
          <p:cNvSpPr/>
          <p:nvPr/>
        </p:nvSpPr>
        <p:spPr>
          <a:xfrm>
            <a:off x="8238651" y="5166325"/>
            <a:ext cx="2933323" cy="11543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dirty="0"/>
              <a:t>ログインが成功するとクッキーにユーザ</a:t>
            </a:r>
            <a:r>
              <a:rPr kumimoji="1" lang="en-US" altLang="ja-JP" dirty="0"/>
              <a:t>ID</a:t>
            </a:r>
            <a:r>
              <a:rPr kumimoji="1" lang="ja-JP" altLang="en-US" dirty="0"/>
              <a:t>を保持する</a:t>
            </a:r>
            <a:endParaRPr kumimoji="1" lang="en-US" altLang="ja-JP" b="1" dirty="0">
              <a:solidFill>
                <a:srgbClr val="FF0000"/>
              </a:solidFill>
            </a:endParaRPr>
          </a:p>
        </p:txBody>
      </p:sp>
      <p:cxnSp>
        <p:nvCxnSpPr>
          <p:cNvPr id="33" name="Straight Arrow Connector 32">
            <a:extLst>
              <a:ext uri="{FF2B5EF4-FFF2-40B4-BE49-F238E27FC236}">
                <a16:creationId xmlns:a16="http://schemas.microsoft.com/office/drawing/2014/main" id="{DCF677DB-D653-3515-ADAD-CF3B942F035D}"/>
              </a:ext>
            </a:extLst>
          </p:cNvPr>
          <p:cNvCxnSpPr>
            <a:cxnSpLocks/>
            <a:endCxn id="32" idx="1"/>
          </p:cNvCxnSpPr>
          <p:nvPr/>
        </p:nvCxnSpPr>
        <p:spPr>
          <a:xfrm>
            <a:off x="4557719" y="5671621"/>
            <a:ext cx="3680932" cy="7186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7379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9A26EF-9853-D6F5-2865-1B06EF3DE21C}"/>
              </a:ext>
            </a:extLst>
          </p:cNvPr>
          <p:cNvPicPr>
            <a:picLocks noChangeAspect="1"/>
          </p:cNvPicPr>
          <p:nvPr/>
        </p:nvPicPr>
        <p:blipFill>
          <a:blip r:embed="rId2"/>
          <a:stretch>
            <a:fillRect/>
          </a:stretch>
        </p:blipFill>
        <p:spPr>
          <a:xfrm>
            <a:off x="662225" y="2354326"/>
            <a:ext cx="5828427" cy="4274289"/>
          </a:xfrm>
          <a:prstGeom prst="rect">
            <a:avLst/>
          </a:prstGeom>
        </p:spPr>
      </p:pic>
      <p:sp>
        <p:nvSpPr>
          <p:cNvPr id="12" name="Title 1">
            <a:extLst>
              <a:ext uri="{FF2B5EF4-FFF2-40B4-BE49-F238E27FC236}">
                <a16:creationId xmlns:a16="http://schemas.microsoft.com/office/drawing/2014/main" id="{6558069E-4A63-D567-B40E-530A577D0088}"/>
              </a:ext>
            </a:extLst>
          </p:cNvPr>
          <p:cNvSpPr txBox="1">
            <a:spLocks/>
          </p:cNvSpPr>
          <p:nvPr/>
        </p:nvSpPr>
        <p:spPr>
          <a:xfrm>
            <a:off x="1837462" y="365647"/>
            <a:ext cx="8770571" cy="1345269"/>
          </a:xfrm>
          <a:prstGeom prst="rect">
            <a:avLst/>
          </a:prstGeom>
        </p:spPr>
        <p:txBody>
          <a:bodyPr vert="horz" lIns="109728" tIns="109728" rIns="109728" bIns="91440" rtlCol="0" anchor="b">
            <a:normAutofit fontScale="97500" lnSpcReduction="10000"/>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r>
              <a:rPr kumimoji="1" lang="ja-JP" altLang="en-US" dirty="0"/>
              <a:t>画面説明</a:t>
            </a:r>
            <a:r>
              <a:rPr kumimoji="1" lang="en-US" altLang="ja-JP" dirty="0"/>
              <a:t>(</a:t>
            </a:r>
            <a:r>
              <a:rPr kumimoji="1" lang="ja-JP" altLang="en-US" dirty="0"/>
              <a:t>非会員ログイン</a:t>
            </a:r>
            <a:r>
              <a:rPr kumimoji="1" lang="en-US" altLang="ja-JP" dirty="0"/>
              <a:t>)</a:t>
            </a:r>
            <a:br>
              <a:rPr kumimoji="1" lang="en-US" altLang="ja-JP" dirty="0"/>
            </a:br>
            <a:endParaRPr kumimoji="1" lang="ja-JP" altLang="en-US" dirty="0"/>
          </a:p>
        </p:txBody>
      </p:sp>
      <p:sp>
        <p:nvSpPr>
          <p:cNvPr id="14" name="Rectangle 13">
            <a:extLst>
              <a:ext uri="{FF2B5EF4-FFF2-40B4-BE49-F238E27FC236}">
                <a16:creationId xmlns:a16="http://schemas.microsoft.com/office/drawing/2014/main" id="{9733AA22-71BF-6E27-B544-A3968B6FEA1E}"/>
              </a:ext>
            </a:extLst>
          </p:cNvPr>
          <p:cNvSpPr/>
          <p:nvPr/>
        </p:nvSpPr>
        <p:spPr>
          <a:xfrm>
            <a:off x="1837463" y="1359073"/>
            <a:ext cx="8770571" cy="420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400" dirty="0">
                <a:solidFill>
                  <a:schemeClr val="tx1"/>
                </a:solidFill>
              </a:rPr>
              <a:t>お祝い作成ページで作成を行うと、サーバーで自動的にランダムの</a:t>
            </a:r>
            <a:r>
              <a:rPr kumimoji="1" lang="en-US" altLang="ja-JP" sz="1400" dirty="0">
                <a:solidFill>
                  <a:schemeClr val="tx1"/>
                </a:solidFill>
              </a:rPr>
              <a:t>ID</a:t>
            </a:r>
            <a:r>
              <a:rPr kumimoji="1" lang="ja-JP" altLang="en-US" sz="1400" dirty="0">
                <a:solidFill>
                  <a:schemeClr val="tx1"/>
                </a:solidFill>
              </a:rPr>
              <a:t>を採番する。</a:t>
            </a:r>
            <a:br>
              <a:rPr kumimoji="1" lang="en-US" altLang="ja-JP" sz="1400" dirty="0">
                <a:solidFill>
                  <a:schemeClr val="tx1"/>
                </a:solidFill>
              </a:rPr>
            </a:br>
            <a:r>
              <a:rPr kumimoji="1" lang="ja-JP" altLang="en-US" sz="1400" dirty="0">
                <a:solidFill>
                  <a:schemeClr val="tx1"/>
                </a:solidFill>
              </a:rPr>
              <a:t>その後、</a:t>
            </a:r>
            <a:r>
              <a:rPr lang="ja-JP" altLang="en-US" sz="1400" dirty="0">
                <a:solidFill>
                  <a:schemeClr val="tx1"/>
                </a:solidFill>
              </a:rPr>
              <a:t>非会員ログインを維持するため</a:t>
            </a:r>
            <a:r>
              <a:rPr kumimoji="1" lang="ja-JP" altLang="en-US" sz="1400" dirty="0">
                <a:solidFill>
                  <a:schemeClr val="tx1"/>
                </a:solidFill>
              </a:rPr>
              <a:t>クライアントにはクッキー、</a:t>
            </a:r>
            <a:r>
              <a:rPr kumimoji="1" lang="en-US" altLang="ja-JP" sz="1400" dirty="0">
                <a:solidFill>
                  <a:schemeClr val="tx1"/>
                </a:solidFill>
              </a:rPr>
              <a:t>DB</a:t>
            </a:r>
            <a:r>
              <a:rPr kumimoji="1" lang="ja-JP" altLang="en-US" sz="1400" dirty="0">
                <a:solidFill>
                  <a:schemeClr val="tx1"/>
                </a:solidFill>
              </a:rPr>
              <a:t>に</a:t>
            </a:r>
            <a:r>
              <a:rPr kumimoji="1" lang="en-US" altLang="ja-JP" sz="1400" dirty="0">
                <a:solidFill>
                  <a:schemeClr val="tx1"/>
                </a:solidFill>
              </a:rPr>
              <a:t>ID</a:t>
            </a:r>
            <a:r>
              <a:rPr kumimoji="1" lang="ja-JP" altLang="en-US" sz="1400" dirty="0">
                <a:solidFill>
                  <a:schemeClr val="tx1"/>
                </a:solidFill>
              </a:rPr>
              <a:t>を保持して次ホームページを訪問してもログインを維持するようにする。</a:t>
            </a:r>
            <a:endParaRPr kumimoji="1" lang="en-US" altLang="ja-JP" sz="1400" dirty="0">
              <a:solidFill>
                <a:schemeClr val="tx1"/>
              </a:solidFill>
            </a:endParaRPr>
          </a:p>
          <a:p>
            <a:endParaRPr kumimoji="1" lang="en-US" altLang="ja-JP" sz="1400" dirty="0">
              <a:solidFill>
                <a:schemeClr val="tx1"/>
              </a:solidFill>
            </a:endParaRPr>
          </a:p>
        </p:txBody>
      </p:sp>
      <p:sp>
        <p:nvSpPr>
          <p:cNvPr id="23" name="Rectangle 22">
            <a:extLst>
              <a:ext uri="{FF2B5EF4-FFF2-40B4-BE49-F238E27FC236}">
                <a16:creationId xmlns:a16="http://schemas.microsoft.com/office/drawing/2014/main" id="{8F462D6F-EC80-70A8-9A0E-A4AF8A778825}"/>
              </a:ext>
            </a:extLst>
          </p:cNvPr>
          <p:cNvSpPr/>
          <p:nvPr/>
        </p:nvSpPr>
        <p:spPr>
          <a:xfrm rot="10800000" flipV="1">
            <a:off x="6949695" y="2290788"/>
            <a:ext cx="3742441" cy="24170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b="1" dirty="0">
                <a:solidFill>
                  <a:schemeClr val="bg1"/>
                </a:solidFill>
              </a:rPr>
              <a:t>会員加入がなくて非会員ログインしかない理由について</a:t>
            </a:r>
            <a:endParaRPr kumimoji="1" lang="en-US" altLang="ja-JP" sz="1000" b="1" dirty="0">
              <a:solidFill>
                <a:schemeClr val="bg1"/>
              </a:solidFill>
            </a:endParaRPr>
          </a:p>
          <a:p>
            <a:endParaRPr lang="en-US" altLang="ja-JP" sz="1000" b="1" dirty="0">
              <a:solidFill>
                <a:schemeClr val="bg1"/>
              </a:solidFill>
            </a:endParaRPr>
          </a:p>
          <a:p>
            <a:r>
              <a:rPr kumimoji="1" lang="en-US" altLang="ja-JP" sz="1000" b="1" dirty="0">
                <a:solidFill>
                  <a:schemeClr val="bg1"/>
                </a:solidFill>
              </a:rPr>
              <a:t>1.</a:t>
            </a:r>
            <a:r>
              <a:rPr kumimoji="1" lang="ja-JP" altLang="en-US" sz="1000" b="1" dirty="0">
                <a:solidFill>
                  <a:schemeClr val="bg1"/>
                </a:solidFill>
              </a:rPr>
              <a:t>お祝いを作成する</a:t>
            </a:r>
            <a:r>
              <a:rPr lang="ja-JP" altLang="en-US" sz="1000" b="1" dirty="0">
                <a:solidFill>
                  <a:schemeClr val="bg1"/>
                </a:solidFill>
              </a:rPr>
              <a:t>ために会員加入が必要だともっと作成してくれる人が少ないと思い、ログインしなくても作成できるように非会員ユーザを考えました。</a:t>
            </a:r>
            <a:endParaRPr lang="en-US" altLang="ja-JP" sz="1000" b="1" dirty="0">
              <a:solidFill>
                <a:schemeClr val="bg1"/>
              </a:solidFill>
            </a:endParaRPr>
          </a:p>
          <a:p>
            <a:endParaRPr lang="en-US" altLang="ja-JP" sz="1000" b="1" dirty="0">
              <a:solidFill>
                <a:schemeClr val="bg1"/>
              </a:solidFill>
            </a:endParaRPr>
          </a:p>
          <a:p>
            <a:r>
              <a:rPr lang="en-US" altLang="ja-JP" sz="1000" b="1" dirty="0">
                <a:solidFill>
                  <a:schemeClr val="bg1"/>
                </a:solidFill>
              </a:rPr>
              <a:t>2.</a:t>
            </a:r>
            <a:r>
              <a:rPr lang="ja-JP" altLang="en-US" sz="1000" b="1" dirty="0">
                <a:solidFill>
                  <a:schemeClr val="bg1"/>
                </a:solidFill>
              </a:rPr>
              <a:t>個人情報を持つとサイトの防御等にもっと気にしないといけないので、時間的に余裕がなかったため避けました。</a:t>
            </a:r>
            <a:endParaRPr lang="en-US" altLang="ja-JP" sz="1000" b="1" dirty="0">
              <a:solidFill>
                <a:schemeClr val="bg1"/>
              </a:solidFill>
            </a:endParaRPr>
          </a:p>
          <a:p>
            <a:endParaRPr kumimoji="1" lang="en-US" altLang="ja-JP" sz="1000" b="1" dirty="0">
              <a:solidFill>
                <a:schemeClr val="bg1"/>
              </a:solidFill>
            </a:endParaRPr>
          </a:p>
          <a:p>
            <a:r>
              <a:rPr kumimoji="1" lang="ja-JP" altLang="en-US" sz="1000" b="1" dirty="0">
                <a:solidFill>
                  <a:schemeClr val="bg1"/>
                </a:solidFill>
              </a:rPr>
              <a:t>リスク</a:t>
            </a:r>
            <a:endParaRPr kumimoji="1" lang="en-US" altLang="ja-JP" sz="1000" b="1" dirty="0">
              <a:solidFill>
                <a:schemeClr val="bg1"/>
              </a:solidFill>
            </a:endParaRPr>
          </a:p>
          <a:p>
            <a:r>
              <a:rPr lang="en-US" altLang="ja-JP" sz="1000" b="1" dirty="0">
                <a:solidFill>
                  <a:schemeClr val="bg1"/>
                </a:solidFill>
              </a:rPr>
              <a:t>1.</a:t>
            </a:r>
            <a:r>
              <a:rPr lang="ja-JP" altLang="en-US" sz="1000" b="1" dirty="0">
                <a:solidFill>
                  <a:schemeClr val="bg1"/>
                </a:solidFill>
              </a:rPr>
              <a:t>ユーザがクッキー削除してしまう場合や他のブラウザで開くと非会員ユーザを識別できなくなります。</a:t>
            </a:r>
            <a:endParaRPr lang="en-US" altLang="ja-JP" sz="1000" b="1" dirty="0">
              <a:solidFill>
                <a:schemeClr val="bg1"/>
              </a:solidFill>
            </a:endParaRPr>
          </a:p>
          <a:p>
            <a:r>
              <a:rPr kumimoji="1" lang="en-US" altLang="ja-JP" sz="1000" b="1" dirty="0">
                <a:solidFill>
                  <a:schemeClr val="bg1"/>
                </a:solidFill>
              </a:rPr>
              <a:t>=&gt;</a:t>
            </a:r>
            <a:r>
              <a:rPr kumimoji="1" lang="ja-JP" altLang="en-US" sz="1000" b="1" dirty="0">
                <a:solidFill>
                  <a:schemeClr val="bg1"/>
                </a:solidFill>
              </a:rPr>
              <a:t>こちらのリスクより会員加入に手間がかかって</a:t>
            </a:r>
            <a:r>
              <a:rPr lang="ja-JP" altLang="en-US" sz="1000" b="1" dirty="0">
                <a:solidFill>
                  <a:schemeClr val="bg1"/>
                </a:solidFill>
              </a:rPr>
              <a:t>作成してくれる人が少ないことがもっとリスクが高いと判断して非会員ログインを選択しました。</a:t>
            </a:r>
            <a:endParaRPr kumimoji="1" lang="en-US" altLang="ja-JP" sz="1000" b="1" dirty="0">
              <a:solidFill>
                <a:schemeClr val="bg1"/>
              </a:solidFill>
            </a:endParaRPr>
          </a:p>
        </p:txBody>
      </p:sp>
      <p:sp>
        <p:nvSpPr>
          <p:cNvPr id="26" name="Rectangle 25">
            <a:extLst>
              <a:ext uri="{FF2B5EF4-FFF2-40B4-BE49-F238E27FC236}">
                <a16:creationId xmlns:a16="http://schemas.microsoft.com/office/drawing/2014/main" id="{53079917-3B3B-5CAF-4AF9-BFA59E8EFE5F}"/>
              </a:ext>
            </a:extLst>
          </p:cNvPr>
          <p:cNvSpPr/>
          <p:nvPr/>
        </p:nvSpPr>
        <p:spPr>
          <a:xfrm>
            <a:off x="5305332" y="6364586"/>
            <a:ext cx="371192" cy="19917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9" name="Straight Arrow Connector 28">
            <a:extLst>
              <a:ext uri="{FF2B5EF4-FFF2-40B4-BE49-F238E27FC236}">
                <a16:creationId xmlns:a16="http://schemas.microsoft.com/office/drawing/2014/main" id="{0CA5B5DB-C3B7-23B1-9467-B046631A2F86}"/>
              </a:ext>
            </a:extLst>
          </p:cNvPr>
          <p:cNvCxnSpPr>
            <a:cxnSpLocks/>
            <a:stCxn id="26" idx="3"/>
            <a:endCxn id="33" idx="3"/>
          </p:cNvCxnSpPr>
          <p:nvPr/>
        </p:nvCxnSpPr>
        <p:spPr>
          <a:xfrm>
            <a:off x="5676524" y="6464174"/>
            <a:ext cx="1792583"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C140F227-D474-C8DA-3B77-61CD9AA91E38}"/>
              </a:ext>
            </a:extLst>
          </p:cNvPr>
          <p:cNvSpPr/>
          <p:nvPr/>
        </p:nvSpPr>
        <p:spPr>
          <a:xfrm rot="10800000" flipV="1">
            <a:off x="7469107" y="6131344"/>
            <a:ext cx="3742439" cy="6656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b="1" dirty="0">
                <a:solidFill>
                  <a:schemeClr val="bg1"/>
                </a:solidFill>
              </a:rPr>
              <a:t>お祝いを作成する中で非会員ユーザを作ります。</a:t>
            </a:r>
            <a:endParaRPr kumimoji="1" lang="en-US" altLang="ja-JP" sz="1000" b="1" dirty="0">
              <a:solidFill>
                <a:schemeClr val="bg1"/>
              </a:solidFill>
            </a:endParaRPr>
          </a:p>
        </p:txBody>
      </p:sp>
    </p:spTree>
    <p:extLst>
      <p:ext uri="{BB962C8B-B14F-4D97-AF65-F5344CB8AC3E}">
        <p14:creationId xmlns:p14="http://schemas.microsoft.com/office/powerpoint/2010/main" val="428882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558069E-4A63-D567-B40E-530A577D0088}"/>
              </a:ext>
            </a:extLst>
          </p:cNvPr>
          <p:cNvSpPr txBox="1">
            <a:spLocks/>
          </p:cNvSpPr>
          <p:nvPr/>
        </p:nvSpPr>
        <p:spPr>
          <a:xfrm>
            <a:off x="1837462" y="365647"/>
            <a:ext cx="8770571" cy="1345269"/>
          </a:xfrm>
          <a:prstGeom prst="rect">
            <a:avLst/>
          </a:prstGeom>
        </p:spPr>
        <p:txBody>
          <a:bodyPr vert="horz" lIns="109728" tIns="109728" rIns="109728" bIns="91440" rtlCol="0" anchor="b">
            <a:normAutofit fontScale="97500" lnSpcReduction="10000"/>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r>
              <a:rPr kumimoji="1" lang="ja-JP" altLang="en-US" dirty="0"/>
              <a:t>画面説明</a:t>
            </a:r>
            <a:r>
              <a:rPr kumimoji="1" lang="en-US" altLang="ja-JP" dirty="0"/>
              <a:t>(</a:t>
            </a:r>
            <a:r>
              <a:rPr kumimoji="1" lang="ja-JP" altLang="en-US" dirty="0"/>
              <a:t>管理者メイン画面</a:t>
            </a:r>
            <a:r>
              <a:rPr kumimoji="1" lang="en-US" altLang="ja-JP" dirty="0"/>
              <a:t>)</a:t>
            </a:r>
            <a:br>
              <a:rPr kumimoji="1" lang="en-US" altLang="ja-JP" dirty="0"/>
            </a:br>
            <a:endParaRPr kumimoji="1" lang="ja-JP" altLang="en-US" dirty="0"/>
          </a:p>
        </p:txBody>
      </p:sp>
      <p:sp>
        <p:nvSpPr>
          <p:cNvPr id="14" name="Rectangle 13">
            <a:extLst>
              <a:ext uri="{FF2B5EF4-FFF2-40B4-BE49-F238E27FC236}">
                <a16:creationId xmlns:a16="http://schemas.microsoft.com/office/drawing/2014/main" id="{9733AA22-71BF-6E27-B544-A3968B6FEA1E}"/>
              </a:ext>
            </a:extLst>
          </p:cNvPr>
          <p:cNvSpPr/>
          <p:nvPr/>
        </p:nvSpPr>
        <p:spPr>
          <a:xfrm>
            <a:off x="1837463" y="1359073"/>
            <a:ext cx="8770571" cy="4204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400" dirty="0">
                <a:solidFill>
                  <a:schemeClr val="tx1"/>
                </a:solidFill>
              </a:rPr>
              <a:t>管理者ログイン後のメインページ</a:t>
            </a:r>
            <a:br>
              <a:rPr lang="en-US" altLang="ja-JP" sz="1400" dirty="0">
                <a:solidFill>
                  <a:schemeClr val="tx1"/>
                </a:solidFill>
              </a:rPr>
            </a:br>
            <a:r>
              <a:rPr lang="en-US" altLang="ja-JP" sz="1400" dirty="0">
                <a:solidFill>
                  <a:schemeClr val="tx1"/>
                </a:solidFill>
              </a:rPr>
              <a:t>*</a:t>
            </a:r>
            <a:r>
              <a:rPr lang="ja-JP" altLang="en-US" sz="1400" dirty="0">
                <a:solidFill>
                  <a:schemeClr val="tx1"/>
                </a:solidFill>
              </a:rPr>
              <a:t>管理者権限を持つユーザのみ遷移可能</a:t>
            </a:r>
            <a:endParaRPr kumimoji="1" lang="en-US" altLang="ja-JP" sz="1400" dirty="0">
              <a:solidFill>
                <a:schemeClr val="tx1"/>
              </a:solidFill>
            </a:endParaRPr>
          </a:p>
        </p:txBody>
      </p:sp>
      <p:sp>
        <p:nvSpPr>
          <p:cNvPr id="23" name="Rectangle 22">
            <a:extLst>
              <a:ext uri="{FF2B5EF4-FFF2-40B4-BE49-F238E27FC236}">
                <a16:creationId xmlns:a16="http://schemas.microsoft.com/office/drawing/2014/main" id="{8F462D6F-EC80-70A8-9A0E-A4AF8A778825}"/>
              </a:ext>
            </a:extLst>
          </p:cNvPr>
          <p:cNvSpPr/>
          <p:nvPr/>
        </p:nvSpPr>
        <p:spPr>
          <a:xfrm rot="10800000" flipV="1">
            <a:off x="6177837" y="4772630"/>
            <a:ext cx="1652625" cy="7262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b="1" dirty="0">
                <a:solidFill>
                  <a:schemeClr val="bg1"/>
                </a:solidFill>
              </a:rPr>
              <a:t>管理者のみ閲覧できる違うンテンツを表示</a:t>
            </a:r>
            <a:endParaRPr kumimoji="1" lang="en-US" altLang="ja-JP" sz="1000" b="1" dirty="0">
              <a:solidFill>
                <a:schemeClr val="bg1"/>
              </a:solidFill>
            </a:endParaRPr>
          </a:p>
        </p:txBody>
      </p:sp>
      <p:sp>
        <p:nvSpPr>
          <p:cNvPr id="5" name="Rectangle 4">
            <a:extLst>
              <a:ext uri="{FF2B5EF4-FFF2-40B4-BE49-F238E27FC236}">
                <a16:creationId xmlns:a16="http://schemas.microsoft.com/office/drawing/2014/main" id="{3F0B1165-EA8C-D0DC-4869-DE2534B04010}"/>
              </a:ext>
            </a:extLst>
          </p:cNvPr>
          <p:cNvSpPr/>
          <p:nvPr/>
        </p:nvSpPr>
        <p:spPr>
          <a:xfrm rot="10800000" flipV="1">
            <a:off x="356928" y="4735479"/>
            <a:ext cx="2304789" cy="7634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000" b="1" dirty="0">
                <a:solidFill>
                  <a:schemeClr val="bg1"/>
                </a:solidFill>
              </a:rPr>
              <a:t>誰でも遷移できるメイン画面</a:t>
            </a:r>
            <a:endParaRPr kumimoji="1" lang="en-US" altLang="ja-JP" sz="1000" b="1" dirty="0">
              <a:solidFill>
                <a:schemeClr val="bg1"/>
              </a:solidFill>
            </a:endParaRPr>
          </a:p>
        </p:txBody>
      </p:sp>
      <p:pic>
        <p:nvPicPr>
          <p:cNvPr id="15" name="Picture 14">
            <a:extLst>
              <a:ext uri="{FF2B5EF4-FFF2-40B4-BE49-F238E27FC236}">
                <a16:creationId xmlns:a16="http://schemas.microsoft.com/office/drawing/2014/main" id="{E813A8F6-EBC9-3785-CF54-D62A5192318C}"/>
              </a:ext>
            </a:extLst>
          </p:cNvPr>
          <p:cNvPicPr>
            <a:picLocks noChangeAspect="1"/>
          </p:cNvPicPr>
          <p:nvPr/>
        </p:nvPicPr>
        <p:blipFill>
          <a:blip r:embed="rId2"/>
          <a:stretch>
            <a:fillRect/>
          </a:stretch>
        </p:blipFill>
        <p:spPr>
          <a:xfrm>
            <a:off x="3110240" y="2330632"/>
            <a:ext cx="2232713" cy="2241213"/>
          </a:xfrm>
          <a:prstGeom prst="rect">
            <a:avLst/>
          </a:prstGeom>
        </p:spPr>
      </p:pic>
      <p:sp>
        <p:nvSpPr>
          <p:cNvPr id="16" name="Rectangle 15">
            <a:extLst>
              <a:ext uri="{FF2B5EF4-FFF2-40B4-BE49-F238E27FC236}">
                <a16:creationId xmlns:a16="http://schemas.microsoft.com/office/drawing/2014/main" id="{CA4E493E-6F53-C572-4405-A67E51C2273E}"/>
              </a:ext>
            </a:extLst>
          </p:cNvPr>
          <p:cNvSpPr/>
          <p:nvPr/>
        </p:nvSpPr>
        <p:spPr>
          <a:xfrm rot="10800000" flipV="1">
            <a:off x="3110241" y="4772630"/>
            <a:ext cx="2077611" cy="7262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000" b="1" dirty="0">
                <a:solidFill>
                  <a:schemeClr val="bg1"/>
                </a:solidFill>
              </a:rPr>
              <a:t>管理者でログイン</a:t>
            </a:r>
            <a:endParaRPr kumimoji="1" lang="en-US" altLang="ja-JP" sz="1000" b="1" dirty="0">
              <a:solidFill>
                <a:schemeClr val="bg1"/>
              </a:solidFill>
            </a:endParaRPr>
          </a:p>
        </p:txBody>
      </p:sp>
      <p:cxnSp>
        <p:nvCxnSpPr>
          <p:cNvPr id="20" name="Straight Arrow Connector 19">
            <a:extLst>
              <a:ext uri="{FF2B5EF4-FFF2-40B4-BE49-F238E27FC236}">
                <a16:creationId xmlns:a16="http://schemas.microsoft.com/office/drawing/2014/main" id="{B8759496-7BAF-07E6-CB44-51E72BFBC6FF}"/>
              </a:ext>
            </a:extLst>
          </p:cNvPr>
          <p:cNvCxnSpPr>
            <a:cxnSpLocks/>
            <a:endCxn id="15" idx="1"/>
          </p:cNvCxnSpPr>
          <p:nvPr/>
        </p:nvCxnSpPr>
        <p:spPr>
          <a:xfrm flipV="1">
            <a:off x="2744742" y="3451239"/>
            <a:ext cx="365498"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D5ECA06A-A9BC-F845-855B-2C1D959146C9}"/>
              </a:ext>
            </a:extLst>
          </p:cNvPr>
          <p:cNvCxnSpPr>
            <a:cxnSpLocks/>
            <a:stCxn id="15" idx="3"/>
          </p:cNvCxnSpPr>
          <p:nvPr/>
        </p:nvCxnSpPr>
        <p:spPr>
          <a:xfrm flipV="1">
            <a:off x="5342953" y="3451238"/>
            <a:ext cx="365498"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0FC3AD79-EC6A-D67E-19B1-656B8939DAFB}"/>
              </a:ext>
            </a:extLst>
          </p:cNvPr>
          <p:cNvSpPr/>
          <p:nvPr/>
        </p:nvSpPr>
        <p:spPr>
          <a:xfrm rot="10800000" flipV="1">
            <a:off x="8975344" y="2875137"/>
            <a:ext cx="2673019" cy="5761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ja-JP" altLang="en-US" sz="1000" b="1" dirty="0">
                <a:solidFill>
                  <a:schemeClr val="bg1"/>
                </a:solidFill>
              </a:rPr>
              <a:t>この管理者メインページ画面を通して未来には管理者のみ閲覧できる画面を増やす考えです。</a:t>
            </a:r>
            <a:endParaRPr kumimoji="1" lang="en-US" altLang="ja-JP" sz="1000" b="1" dirty="0">
              <a:solidFill>
                <a:schemeClr val="bg1"/>
              </a:solidFill>
            </a:endParaRPr>
          </a:p>
        </p:txBody>
      </p:sp>
      <p:pic>
        <p:nvPicPr>
          <p:cNvPr id="3" name="Picture 2">
            <a:extLst>
              <a:ext uri="{FF2B5EF4-FFF2-40B4-BE49-F238E27FC236}">
                <a16:creationId xmlns:a16="http://schemas.microsoft.com/office/drawing/2014/main" id="{230D94DC-6877-DFED-9D1A-C2F6D1DB41B2}"/>
              </a:ext>
            </a:extLst>
          </p:cNvPr>
          <p:cNvPicPr>
            <a:picLocks noChangeAspect="1"/>
          </p:cNvPicPr>
          <p:nvPr/>
        </p:nvPicPr>
        <p:blipFill>
          <a:blip r:embed="rId3"/>
          <a:stretch>
            <a:fillRect/>
          </a:stretch>
        </p:blipFill>
        <p:spPr>
          <a:xfrm>
            <a:off x="356928" y="2330632"/>
            <a:ext cx="2475118" cy="2308395"/>
          </a:xfrm>
          <a:prstGeom prst="rect">
            <a:avLst/>
          </a:prstGeom>
        </p:spPr>
      </p:pic>
      <p:pic>
        <p:nvPicPr>
          <p:cNvPr id="11" name="Picture 10">
            <a:extLst>
              <a:ext uri="{FF2B5EF4-FFF2-40B4-BE49-F238E27FC236}">
                <a16:creationId xmlns:a16="http://schemas.microsoft.com/office/drawing/2014/main" id="{74D87B9D-95D8-7F9B-3025-1FC541DBE161}"/>
              </a:ext>
            </a:extLst>
          </p:cNvPr>
          <p:cNvPicPr>
            <a:picLocks noChangeAspect="1"/>
          </p:cNvPicPr>
          <p:nvPr/>
        </p:nvPicPr>
        <p:blipFill>
          <a:blip r:embed="rId4"/>
          <a:stretch>
            <a:fillRect/>
          </a:stretch>
        </p:blipFill>
        <p:spPr>
          <a:xfrm>
            <a:off x="5708451" y="2410303"/>
            <a:ext cx="2901395" cy="2228724"/>
          </a:xfrm>
          <a:prstGeom prst="rect">
            <a:avLst/>
          </a:prstGeom>
        </p:spPr>
      </p:pic>
    </p:spTree>
    <p:extLst>
      <p:ext uri="{BB962C8B-B14F-4D97-AF65-F5344CB8AC3E}">
        <p14:creationId xmlns:p14="http://schemas.microsoft.com/office/powerpoint/2010/main" val="2213804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FEE73-585D-4A65-81AF-3CDCC34D2F93}"/>
              </a:ext>
            </a:extLst>
          </p:cNvPr>
          <p:cNvSpPr>
            <a:spLocks noGrp="1"/>
          </p:cNvSpPr>
          <p:nvPr>
            <p:ph type="title"/>
          </p:nvPr>
        </p:nvSpPr>
        <p:spPr/>
        <p:txBody>
          <a:bodyPr/>
          <a:lstStyle/>
          <a:p>
            <a:r>
              <a:rPr kumimoji="1" lang="ja-JP" altLang="en-US" dirty="0"/>
              <a:t>大変だったところ</a:t>
            </a:r>
          </a:p>
        </p:txBody>
      </p:sp>
      <p:sp>
        <p:nvSpPr>
          <p:cNvPr id="3" name="Content Placeholder 2">
            <a:extLst>
              <a:ext uri="{FF2B5EF4-FFF2-40B4-BE49-F238E27FC236}">
                <a16:creationId xmlns:a16="http://schemas.microsoft.com/office/drawing/2014/main" id="{2EDCAB2A-6C1D-43FC-8DB7-0CF506223DFF}"/>
              </a:ext>
            </a:extLst>
          </p:cNvPr>
          <p:cNvSpPr>
            <a:spLocks noGrp="1"/>
          </p:cNvSpPr>
          <p:nvPr>
            <p:ph idx="1"/>
          </p:nvPr>
        </p:nvSpPr>
        <p:spPr>
          <a:xfrm>
            <a:off x="1920240" y="2312276"/>
            <a:ext cx="8770571" cy="3889348"/>
          </a:xfrm>
        </p:spPr>
        <p:txBody>
          <a:bodyPr>
            <a:noAutofit/>
          </a:bodyPr>
          <a:lstStyle/>
          <a:p>
            <a:r>
              <a:rPr kumimoji="1" lang="en-US" altLang="ja-JP" sz="800" dirty="0"/>
              <a:t>1.</a:t>
            </a:r>
            <a:r>
              <a:rPr kumimoji="1" lang="ja-JP" altLang="en-US" sz="800" dirty="0"/>
              <a:t>どうしたらログインに関する手間を省けるか悩みました。</a:t>
            </a:r>
            <a:endParaRPr kumimoji="1" lang="en-US" altLang="ja-JP" sz="800" dirty="0"/>
          </a:p>
          <a:p>
            <a:r>
              <a:rPr kumimoji="1" lang="en-US" altLang="ja-JP" sz="800" dirty="0"/>
              <a:t>=&gt;</a:t>
            </a:r>
            <a:r>
              <a:rPr kumimoji="1" lang="ja-JP" altLang="en-US" sz="800" dirty="0"/>
              <a:t>一般的にはログインなら会員加入ページがセットの感じですが、手間を省くために非会員ログイン方法を考えまし</a:t>
            </a:r>
            <a:r>
              <a:rPr kumimoji="1" lang="ja-JP" altLang="en-US" sz="800"/>
              <a:t>た。</a:t>
            </a:r>
            <a:endParaRPr kumimoji="1" lang="en-US" altLang="ja-JP" sz="800" dirty="0"/>
          </a:p>
        </p:txBody>
      </p:sp>
    </p:spTree>
    <p:extLst>
      <p:ext uri="{BB962C8B-B14F-4D97-AF65-F5344CB8AC3E}">
        <p14:creationId xmlns:p14="http://schemas.microsoft.com/office/powerpoint/2010/main" val="2743243619"/>
      </p:ext>
    </p:extLst>
  </p:cSld>
  <p:clrMapOvr>
    <a:masterClrMapping/>
  </p:clrMapOvr>
</p:sld>
</file>

<file path=ppt/theme/theme1.xml><?xml version="1.0" encoding="utf-8"?>
<a:theme xmlns:a="http://schemas.openxmlformats.org/drawingml/2006/main" name="SketchLinesVTI">
  <a:themeElements>
    <a:clrScheme name="AnalogousFromLightSeedLeftStep">
      <a:dk1>
        <a:srgbClr val="000000"/>
      </a:dk1>
      <a:lt1>
        <a:srgbClr val="FFFFFF"/>
      </a:lt1>
      <a:dk2>
        <a:srgbClr val="243641"/>
      </a:dk2>
      <a:lt2>
        <a:srgbClr val="E8E7E2"/>
      </a:lt2>
      <a:accent1>
        <a:srgbClr val="96A1C6"/>
      </a:accent1>
      <a:accent2>
        <a:srgbClr val="7FA5BA"/>
      </a:accent2>
      <a:accent3>
        <a:srgbClr val="82ACA9"/>
      </a:accent3>
      <a:accent4>
        <a:srgbClr val="77AE94"/>
      </a:accent4>
      <a:accent5>
        <a:srgbClr val="83AF88"/>
      </a:accent5>
      <a:accent6>
        <a:srgbClr val="88AF77"/>
      </a:accent6>
      <a:hlink>
        <a:srgbClr val="8F8256"/>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emplate/>
  <TotalTime>885</TotalTime>
  <Words>1062</Words>
  <Application>Microsoft Office PowerPoint</Application>
  <PresentationFormat>Widescreen</PresentationFormat>
  <Paragraphs>56</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YakuHanJPs</vt:lpstr>
      <vt:lpstr>Meiryo</vt:lpstr>
      <vt:lpstr>Corbel</vt:lpstr>
      <vt:lpstr>SketchLinesVTI</vt:lpstr>
      <vt:lpstr>あずさと(ログイン)</vt:lpstr>
      <vt:lpstr>目次</vt:lpstr>
      <vt:lpstr>ログインページ作りのきっかけ</vt:lpstr>
      <vt:lpstr>技術</vt:lpstr>
      <vt:lpstr>ERD(データベースERD)</vt:lpstr>
      <vt:lpstr>画面説明(ログイン画面) </vt:lpstr>
      <vt:lpstr>PowerPoint Presentation</vt:lpstr>
      <vt:lpstr>PowerPoint Presentation</vt:lpstr>
      <vt:lpstr>大変だったところ</vt:lpstr>
      <vt:lpstr>以上です。ありがとうございました</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あずさと</dc:title>
  <dc:creator>3758</dc:creator>
  <cp:lastModifiedBy>3758</cp:lastModifiedBy>
  <cp:revision>156</cp:revision>
  <dcterms:created xsi:type="dcterms:W3CDTF">2022-01-31T11:54:42Z</dcterms:created>
  <dcterms:modified xsi:type="dcterms:W3CDTF">2022-10-15T05:57:02Z</dcterms:modified>
</cp:coreProperties>
</file>

<file path=docProps/thumbnail.jpeg>
</file>